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Caveat" panose="020B0604020202020204" charset="0"/>
      <p:regular r:id="rId22"/>
      <p:bold r:id="rId23"/>
    </p:embeddedFont>
    <p:embeddedFont>
      <p:font typeface="Comfortaa" panose="020B0604020202020204" charset="0"/>
      <p:regular r:id="rId24"/>
      <p:bold r:id="rId25"/>
    </p:embeddedFont>
    <p:embeddedFont>
      <p:font typeface="Comfortaa Medium" panose="020B0604020202020204" charset="0"/>
      <p:regular r:id="rId26"/>
      <p:bold r:id="rId27"/>
    </p:embeddedFont>
    <p:embeddedFont>
      <p:font typeface="Comfortaa SemiBold" panose="020B0604020202020204" charset="0"/>
      <p:regular r:id="rId28"/>
      <p:bold r:id="rId29"/>
    </p:embeddedFont>
    <p:embeddedFont>
      <p:font typeface="Lobster" panose="00000500000000000000" pitchFamily="2" charset="0"/>
      <p:regular r:id="rId30"/>
    </p:embeddedFont>
    <p:embeddedFont>
      <p:font typeface="Merriweather" panose="00000500000000000000" pitchFamily="2" charset="0"/>
      <p:regular r:id="rId31"/>
      <p:bold r:id="rId32"/>
      <p:italic r:id="rId33"/>
      <p:boldItalic r:id="rId34"/>
    </p:embeddedFont>
    <p:embeddedFont>
      <p:font typeface="Pacifico" panose="00000500000000000000" pitchFamily="2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rion geneviève" initials="" lastIdx="1" clrIdx="0"/>
  <p:cmAuthor id="1" name="Alain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1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9T14:27:00.351" idx="1">
    <p:pos x="1164" y="341"/>
    <p:text>_Marked as resolved_</p:text>
  </p:cm>
  <p:cm authorId="0" dt="2023-10-19T14:27:09.503" idx="1">
    <p:pos x="1164" y="341"/>
    <p:text>timing pas indispensable sur la diapo ...</p:text>
  </p:cm>
  <p:cm authorId="1" dt="2023-10-19T14:27:09.503" idx="2">
    <p:pos x="1164" y="341"/>
    <p:text>_Re-opened_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9169949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9169949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52eaa83f4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52eaa83f48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2eaa83f4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52eaa83f48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c6450d5c0_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4c6450d5c0_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e897287b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e897287b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9c6335b0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89c6335b0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89c6335b0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89c6335b0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52eaa83f4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52eaa83f4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c6450d5c0_5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4c6450d5c0_5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4c6450d5c0_5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4c6450d5c0_5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52eaa83f48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52eaa83f48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30a4f2c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30a4f2c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52eaa83f4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52eaa83f4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90d3058f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90d3058f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2eaa83f4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52eaa83f4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2eaa83f4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52eaa83f4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2eaa83f48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52eaa83f48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52eaa83f4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52eaa83f4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2500" y="975150"/>
            <a:ext cx="7032900" cy="3193200"/>
          </a:xfrm>
          <a:prstGeom prst="rect">
            <a:avLst/>
          </a:prstGeom>
          <a:solidFill>
            <a:srgbClr val="FCE5CD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30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stei.f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67100" y="379725"/>
            <a:ext cx="8520600" cy="18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Table ronde Fname+</a:t>
            </a:r>
            <a:endParaRPr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 Dole 2023</a:t>
            </a:r>
            <a:endParaRPr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590525" y="2247825"/>
            <a:ext cx="8060700" cy="1826700"/>
          </a:xfrm>
          <a:prstGeom prst="rect">
            <a:avLst/>
          </a:prstGeom>
          <a:solidFill>
            <a:srgbClr val="F9CB9C"/>
          </a:solidFill>
          <a:effectLst>
            <a:outerShdw blurRad="57150" dist="209550" dir="2280000" algn="bl" rotWithShape="0">
              <a:srgbClr val="0B5394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700" b="1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ES-ADP personne-ressource, </a:t>
            </a:r>
            <a:br>
              <a:rPr lang="fr" sz="2600" b="1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fr" sz="2600">
                <a:solidFill>
                  <a:srgbClr val="351C75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à la lecture des situations professionnelles</a:t>
            </a:r>
            <a:endParaRPr>
              <a:solidFill>
                <a:srgbClr val="351C75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9175" y="3478525"/>
            <a:ext cx="1534825" cy="166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6125" y="3803225"/>
            <a:ext cx="1167100" cy="12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0" y="0"/>
            <a:ext cx="8325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10</a:t>
            </a:r>
            <a:endParaRPr sz="1500"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7972500" y="4896600"/>
            <a:ext cx="10191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latin typeface="Caveat"/>
                <a:ea typeface="Caveat"/>
                <a:cs typeface="Caveat"/>
                <a:sym typeface="Caveat"/>
              </a:rPr>
              <a:t>Table ronde FNAME+ 2023</a:t>
            </a:r>
            <a:endParaRPr sz="6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925" y="21300"/>
            <a:ext cx="7146400" cy="505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/>
        </p:nvSpPr>
        <p:spPr>
          <a:xfrm>
            <a:off x="7972500" y="4896600"/>
            <a:ext cx="10191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latin typeface="Caveat"/>
                <a:ea typeface="Caveat"/>
                <a:cs typeface="Caveat"/>
                <a:sym typeface="Caveat"/>
              </a:rPr>
              <a:t>Table ronde FNAME+ 2023</a:t>
            </a:r>
            <a:endParaRPr sz="6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50" y="48100"/>
            <a:ext cx="9010000" cy="502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4100" y="4404050"/>
            <a:ext cx="640150" cy="69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/>
          <p:nvPr/>
        </p:nvSpPr>
        <p:spPr>
          <a:xfrm>
            <a:off x="0" y="0"/>
            <a:ext cx="8325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11</a:t>
            </a:r>
            <a:endParaRPr sz="1500"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/>
        </p:nvSpPr>
        <p:spPr>
          <a:xfrm>
            <a:off x="0" y="0"/>
            <a:ext cx="8325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12</a:t>
            </a:r>
            <a:endParaRPr sz="1500"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7972500" y="4896600"/>
            <a:ext cx="10191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latin typeface="Caveat"/>
                <a:ea typeface="Caveat"/>
                <a:cs typeface="Caveat"/>
                <a:sym typeface="Caveat"/>
              </a:rPr>
              <a:t>Table ronde FNAME+ 2023</a:t>
            </a:r>
            <a:endParaRPr sz="6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6125" y="3803225"/>
            <a:ext cx="1167100" cy="12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>
            <a:spLocks noGrp="1"/>
          </p:cNvSpPr>
          <p:nvPr>
            <p:ph type="body" idx="1"/>
          </p:nvPr>
        </p:nvSpPr>
        <p:spPr>
          <a:xfrm>
            <a:off x="752325" y="246900"/>
            <a:ext cx="6687300" cy="4096200"/>
          </a:xfrm>
          <a:prstGeom prst="rect">
            <a:avLst/>
          </a:prstGeom>
          <a:effectLst>
            <a:outerShdw blurRad="57150" dist="276225" dir="3840000" algn="bl" rotWithShape="0">
              <a:srgbClr val="0000FF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Outils et Stratégies</a:t>
            </a:r>
            <a:endParaRPr sz="2400" b="1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800"/>
              <a:t>La parole aux chercheurs</a:t>
            </a:r>
            <a:endParaRPr sz="3700"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 b="1">
                <a:latin typeface="Comfortaa"/>
                <a:ea typeface="Comfortaa"/>
                <a:cs typeface="Comfortaa"/>
                <a:sym typeface="Comfortaa"/>
              </a:rPr>
              <a:t>Corinne MÉRINI</a:t>
            </a:r>
            <a:endParaRPr sz="13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 b="1">
                <a:latin typeface="Comfortaa"/>
                <a:ea typeface="Comfortaa"/>
                <a:cs typeface="Comfortaa"/>
                <a:sym typeface="Comfortaa"/>
              </a:rPr>
              <a:t>Serge THOMAZET</a:t>
            </a:r>
            <a:endParaRPr sz="13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 b="1">
                <a:latin typeface="Comfortaa"/>
                <a:ea typeface="Comfortaa"/>
                <a:cs typeface="Comfortaa"/>
                <a:sym typeface="Comfortaa"/>
              </a:rPr>
              <a:t>Leslie AMIOT</a:t>
            </a:r>
            <a:endParaRPr sz="1500"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6125" y="3803225"/>
            <a:ext cx="1167100" cy="12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 txBox="1"/>
          <p:nvPr/>
        </p:nvSpPr>
        <p:spPr>
          <a:xfrm>
            <a:off x="0" y="0"/>
            <a:ext cx="8325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13</a:t>
            </a:r>
            <a:endParaRPr sz="1500"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7972500" y="4896600"/>
            <a:ext cx="10191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latin typeface="Caveat"/>
                <a:ea typeface="Caveat"/>
                <a:cs typeface="Caveat"/>
                <a:sym typeface="Caveat"/>
              </a:rPr>
              <a:t>Table ronde FNAME+ 2023</a:t>
            </a:r>
            <a:endParaRPr sz="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251575" y="451250"/>
            <a:ext cx="7549800" cy="4241100"/>
          </a:xfrm>
          <a:prstGeom prst="rect">
            <a:avLst/>
          </a:prstGeom>
          <a:effectLst>
            <a:outerShdw blurRad="57150" dist="161925" dir="2400000" algn="bl" rotWithShape="0">
              <a:srgbClr val="0000FF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Temps 3 - Verbatims :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- “Je leur fais confiance, et puis, je ne suis pas en position haute. … on est complémentaires”.</a:t>
            </a:r>
            <a:endParaRPr sz="15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- “On réfléchit en ce moment (.…) on finalise au sein de l'équipe pour avoir des réactions communes par rapport à des situations d'enfants.”</a:t>
            </a:r>
            <a:endParaRPr sz="15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 i="1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-</a:t>
            </a:r>
            <a:r>
              <a:rPr lang="fr" sz="15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  “Je me nourris de ce qu’ils me disent de l’enfant.”</a:t>
            </a:r>
            <a:endParaRPr sz="15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- “C’est la question du sentiment de responsabilité de chacun qui est témoin de la situation.”</a:t>
            </a:r>
            <a:endParaRPr sz="15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/>
        </p:nvSpPr>
        <p:spPr>
          <a:xfrm>
            <a:off x="-35925" y="0"/>
            <a:ext cx="8325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14</a:t>
            </a:r>
            <a:endParaRPr sz="1500"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3" name="Google Shape;163;p26"/>
          <p:cNvSpPr txBox="1"/>
          <p:nvPr/>
        </p:nvSpPr>
        <p:spPr>
          <a:xfrm>
            <a:off x="8078650" y="4896600"/>
            <a:ext cx="10437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latin typeface="Caveat"/>
                <a:ea typeface="Caveat"/>
                <a:cs typeface="Caveat"/>
                <a:sym typeface="Caveat"/>
              </a:rPr>
              <a:t>Table ronde FNAME+ 2023</a:t>
            </a:r>
            <a:endParaRPr sz="6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6825" y="3862325"/>
            <a:ext cx="1107700" cy="12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/>
          <p:cNvPicPr preferRelativeResize="0"/>
          <p:nvPr/>
        </p:nvPicPr>
        <p:blipFill rotWithShape="1">
          <a:blip r:embed="rId4">
            <a:alphaModFix/>
          </a:blip>
          <a:srcRect r="-1091" b="-1358"/>
          <a:stretch/>
        </p:blipFill>
        <p:spPr>
          <a:xfrm>
            <a:off x="1541300" y="156850"/>
            <a:ext cx="5392950" cy="47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204" y="136375"/>
            <a:ext cx="4907372" cy="487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/>
          <p:nvPr/>
        </p:nvSpPr>
        <p:spPr>
          <a:xfrm>
            <a:off x="-35925" y="0"/>
            <a:ext cx="8325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15</a:t>
            </a:r>
            <a:endParaRPr sz="1500"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6125" y="3803225"/>
            <a:ext cx="1167100" cy="12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/>
        </p:nvSpPr>
        <p:spPr>
          <a:xfrm>
            <a:off x="7972500" y="4896600"/>
            <a:ext cx="10191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latin typeface="Caveat"/>
                <a:ea typeface="Caveat"/>
                <a:cs typeface="Caveat"/>
                <a:sym typeface="Caveat"/>
              </a:rPr>
              <a:t>Table ronde FNAME+ 2023</a:t>
            </a:r>
            <a:endParaRPr sz="6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/>
        </p:nvSpPr>
        <p:spPr>
          <a:xfrm>
            <a:off x="0" y="0"/>
            <a:ext cx="8325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16</a:t>
            </a:r>
            <a:endParaRPr sz="1500"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79" name="Google Shape;179;p28"/>
          <p:cNvSpPr txBox="1"/>
          <p:nvPr/>
        </p:nvSpPr>
        <p:spPr>
          <a:xfrm>
            <a:off x="7972500" y="4896600"/>
            <a:ext cx="10191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latin typeface="Caveat"/>
                <a:ea typeface="Caveat"/>
                <a:cs typeface="Caveat"/>
                <a:sym typeface="Caveat"/>
              </a:rPr>
              <a:t>Table ronde FNAME+ 2023</a:t>
            </a:r>
            <a:endParaRPr sz="6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6125" y="3803225"/>
            <a:ext cx="1167100" cy="12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8"/>
          <p:cNvPicPr preferRelativeResize="0"/>
          <p:nvPr/>
        </p:nvPicPr>
        <p:blipFill rotWithShape="1">
          <a:blip r:embed="rId4">
            <a:alphaModFix/>
          </a:blip>
          <a:srcRect t="556" b="-1802"/>
          <a:stretch/>
        </p:blipFill>
        <p:spPr>
          <a:xfrm>
            <a:off x="2137100" y="124400"/>
            <a:ext cx="4910925" cy="48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/>
        </p:nvSpPr>
        <p:spPr>
          <a:xfrm>
            <a:off x="0" y="0"/>
            <a:ext cx="8325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17</a:t>
            </a:r>
            <a:endParaRPr sz="1500"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7972500" y="4896600"/>
            <a:ext cx="10191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latin typeface="Caveat"/>
                <a:ea typeface="Caveat"/>
                <a:cs typeface="Caveat"/>
                <a:sym typeface="Caveat"/>
              </a:rPr>
              <a:t>Table ronde FNAME+ 2023</a:t>
            </a:r>
            <a:endParaRPr sz="6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88" name="Google Shape;1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6125" y="3803225"/>
            <a:ext cx="1167100" cy="12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752325" y="246900"/>
            <a:ext cx="6687300" cy="4096200"/>
          </a:xfrm>
          <a:prstGeom prst="rect">
            <a:avLst/>
          </a:prstGeom>
          <a:effectLst>
            <a:outerShdw blurRad="57150" dist="276225" dir="3840000" algn="bl" rotWithShape="0">
              <a:srgbClr val="0000FF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Posture et Référentiel commun</a:t>
            </a:r>
            <a:endParaRPr sz="2400" b="1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800"/>
              <a:t>La parole aux chercheurs</a:t>
            </a:r>
            <a:endParaRPr sz="38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 b="1">
                <a:latin typeface="Comfortaa"/>
                <a:ea typeface="Comfortaa"/>
                <a:cs typeface="Comfortaa"/>
                <a:sym typeface="Comfortaa"/>
              </a:rPr>
              <a:t>Corinne MÉRINI</a:t>
            </a:r>
            <a:endParaRPr sz="13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 b="1">
                <a:latin typeface="Comfortaa"/>
                <a:ea typeface="Comfortaa"/>
                <a:cs typeface="Comfortaa"/>
                <a:sym typeface="Comfortaa"/>
              </a:rPr>
              <a:t>Serge THOMAZET</a:t>
            </a:r>
            <a:endParaRPr sz="13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 b="1">
                <a:latin typeface="Comfortaa"/>
                <a:ea typeface="Comfortaa"/>
                <a:cs typeface="Comfortaa"/>
                <a:sym typeface="Comfortaa"/>
              </a:rPr>
              <a:t>Leslie AMIOT</a:t>
            </a:r>
            <a:endParaRPr sz="3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/>
        </p:nvSpPr>
        <p:spPr>
          <a:xfrm>
            <a:off x="0" y="0"/>
            <a:ext cx="8325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18</a:t>
            </a:r>
            <a:endParaRPr sz="1500"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5" name="Google Shape;195;p30"/>
          <p:cNvSpPr txBox="1"/>
          <p:nvPr/>
        </p:nvSpPr>
        <p:spPr>
          <a:xfrm>
            <a:off x="7972500" y="4896600"/>
            <a:ext cx="10191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latin typeface="Caveat"/>
                <a:ea typeface="Caveat"/>
                <a:cs typeface="Caveat"/>
                <a:sym typeface="Caveat"/>
              </a:rPr>
              <a:t>Table ronde FNAME+ 2023</a:t>
            </a:r>
            <a:endParaRPr sz="6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6125" y="3803225"/>
            <a:ext cx="1167100" cy="12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752325" y="246900"/>
            <a:ext cx="6687300" cy="4096200"/>
          </a:xfrm>
          <a:prstGeom prst="rect">
            <a:avLst/>
          </a:prstGeom>
          <a:effectLst>
            <a:outerShdw blurRad="57150" dist="276225" dir="3840000" algn="bl" rotWithShape="0">
              <a:srgbClr val="0000FF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800"/>
              <a:t>Parole commune des chercheurs</a:t>
            </a:r>
            <a:endParaRPr sz="38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 b="1">
                <a:latin typeface="Comfortaa"/>
                <a:ea typeface="Comfortaa"/>
                <a:cs typeface="Comfortaa"/>
                <a:sym typeface="Comfortaa"/>
              </a:rPr>
              <a:t>Corinne MÉRINI, Serge THOMAZET et Leslie AMIOT</a:t>
            </a:r>
            <a:endParaRPr sz="3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1825850" y="246900"/>
            <a:ext cx="5821200" cy="31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A64D79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>
              <a:solidFill>
                <a:srgbClr val="A64D79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10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M</a:t>
            </a:r>
            <a:r>
              <a:rPr lang="fr" sz="300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erci pour votre attention</a:t>
            </a:r>
            <a:endParaRPr sz="3000"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7972500" y="4896600"/>
            <a:ext cx="10191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latin typeface="Caveat"/>
                <a:ea typeface="Caveat"/>
                <a:cs typeface="Caveat"/>
                <a:sym typeface="Caveat"/>
              </a:rPr>
              <a:t>Table ronde FNAME+ 2023</a:t>
            </a:r>
            <a:endParaRPr sz="6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04" name="Google Shape;20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6125" y="3803225"/>
            <a:ext cx="1167100" cy="12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1"/>
          <p:cNvSpPr txBox="1"/>
          <p:nvPr/>
        </p:nvSpPr>
        <p:spPr>
          <a:xfrm>
            <a:off x="-35925" y="0"/>
            <a:ext cx="8325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19</a:t>
            </a:r>
            <a:endParaRPr sz="1500"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246375" y="542675"/>
            <a:ext cx="8520600" cy="31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600" b="1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L</a:t>
            </a:r>
            <a:r>
              <a:rPr lang="fr" sz="2400" b="1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es membres du comité scientifique actifs sur cette étude : </a:t>
            </a: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 b="1">
                <a:solidFill>
                  <a:srgbClr val="A64D79"/>
                </a:solidFill>
                <a:latin typeface="Comfortaa"/>
                <a:ea typeface="Comfortaa"/>
                <a:cs typeface="Comfortaa"/>
                <a:sym typeface="Comfortaa"/>
              </a:rPr>
              <a:t>Corinne MÉRINI,</a:t>
            </a:r>
            <a:r>
              <a:rPr lang="fr" sz="1400" b="1">
                <a:solidFill>
                  <a:srgbClr val="A64D79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fr" sz="1300">
                <a:latin typeface="Comfortaa SemiBold"/>
                <a:ea typeface="Comfortaa SemiBold"/>
                <a:cs typeface="Comfortaa SemiBold"/>
                <a:sym typeface="Comfortaa SemiBold"/>
              </a:rPr>
              <a:t>laboratoire ACTé de l’Université Clermont-Auvergne</a:t>
            </a:r>
            <a:endParaRPr sz="13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 b="1">
                <a:solidFill>
                  <a:srgbClr val="A64D79"/>
                </a:solidFill>
                <a:latin typeface="Comfortaa"/>
                <a:ea typeface="Comfortaa"/>
                <a:cs typeface="Comfortaa"/>
                <a:sym typeface="Comfortaa"/>
              </a:rPr>
              <a:t>Serge THOMAZET,</a:t>
            </a:r>
            <a:r>
              <a:rPr lang="fr" sz="1300" b="1">
                <a:solidFill>
                  <a:srgbClr val="A64D79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fr" sz="1300">
                <a:latin typeface="Comfortaa SemiBold"/>
                <a:ea typeface="Comfortaa SemiBold"/>
                <a:cs typeface="Comfortaa SemiBold"/>
                <a:sym typeface="Comfortaa SemiBold"/>
              </a:rPr>
              <a:t>Laboratoire ACTé de l’Université Clermont-Auvergne </a:t>
            </a:r>
            <a:endParaRPr sz="13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>
                <a:latin typeface="Comfortaa"/>
                <a:ea typeface="Comfortaa"/>
                <a:cs typeface="Comfortaa"/>
                <a:sym typeface="Comfortaa"/>
              </a:rPr>
              <a:t>et </a:t>
            </a:r>
            <a:r>
              <a:rPr lang="fr" sz="1300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Association Scientifique Technique Environnements I</a:t>
            </a:r>
            <a:r>
              <a:rPr lang="fr" sz="1300">
                <a:latin typeface="Comfortaa SemiBold"/>
                <a:ea typeface="Comfortaa SemiBold"/>
                <a:cs typeface="Comfortaa SemiBold"/>
                <a:sym typeface="Comfortaa SemiBold"/>
              </a:rPr>
              <a:t>nclusifs</a:t>
            </a:r>
            <a:endParaRPr sz="1300"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 b="1">
                <a:solidFill>
                  <a:srgbClr val="A64D79"/>
                </a:solidFill>
                <a:latin typeface="Comfortaa"/>
                <a:ea typeface="Comfortaa"/>
                <a:cs typeface="Comfortaa"/>
                <a:sym typeface="Comfortaa"/>
              </a:rPr>
              <a:t>Leslie AMIOT,</a:t>
            </a:r>
            <a:r>
              <a:rPr lang="fr" sz="1100" b="1"/>
              <a:t> </a:t>
            </a:r>
            <a:r>
              <a:rPr lang="fr" sz="1300">
                <a:latin typeface="Comfortaa"/>
                <a:ea typeface="Comfortaa"/>
                <a:cs typeface="Comfortaa"/>
                <a:sym typeface="Comfortaa"/>
              </a:rPr>
              <a:t>INSPE de l'Académie de Limoges</a:t>
            </a:r>
            <a:br>
              <a:rPr lang="fr" sz="1300">
                <a:latin typeface="Comfortaa"/>
                <a:ea typeface="Comfortaa"/>
                <a:cs typeface="Comfortaa"/>
                <a:sym typeface="Comfortaa"/>
              </a:rPr>
            </a:br>
            <a:r>
              <a:rPr lang="fr" sz="1300">
                <a:latin typeface="Comfortaa"/>
                <a:ea typeface="Comfortaa"/>
                <a:cs typeface="Comfortaa"/>
                <a:sym typeface="Comfortaa"/>
              </a:rPr>
              <a:t>enseignant-chercheur Laboratoire FrED Université de Limoges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>
                <a:latin typeface="Comfortaa"/>
                <a:ea typeface="Comfortaa"/>
                <a:cs typeface="Comfortaa"/>
                <a:sym typeface="Comfortaa"/>
              </a:rPr>
              <a:t>Chercheuse associée CRFDP, Univ. Rouen-Normandie</a:t>
            </a:r>
            <a:endParaRPr sz="1300"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8351" y="3451450"/>
            <a:ext cx="1559750" cy="16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7972500" y="4896600"/>
            <a:ext cx="10191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latin typeface="Caveat"/>
                <a:ea typeface="Caveat"/>
                <a:cs typeface="Caveat"/>
                <a:sym typeface="Caveat"/>
              </a:rPr>
              <a:t>Table ronde FNAME+ 2023</a:t>
            </a:r>
            <a:endParaRPr sz="6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849050" y="541800"/>
            <a:ext cx="5420700" cy="4059900"/>
          </a:xfrm>
          <a:prstGeom prst="rect">
            <a:avLst/>
          </a:prstGeom>
          <a:effectLst>
            <a:outerShdw blurRad="57150" dist="123825" dir="2580000" algn="bl" rotWithShape="0">
              <a:srgbClr val="0000FF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600">
                <a:solidFill>
                  <a:srgbClr val="A64D79"/>
                </a:solidFill>
              </a:rPr>
              <a:t>A</a:t>
            </a:r>
            <a:r>
              <a:rPr lang="fr" sz="2400">
                <a:solidFill>
                  <a:srgbClr val="A64D79"/>
                </a:solidFill>
              </a:rPr>
              <a:t>u programme de notre matinée</a:t>
            </a:r>
            <a:endParaRPr sz="2400">
              <a:solidFill>
                <a:srgbClr val="A64D79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Dispositif reproduit 3 fois :</a:t>
            </a:r>
            <a:r>
              <a:rPr lang="fr" sz="150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500" b="1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238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 Medium"/>
              <a:buChar char="-"/>
            </a:pPr>
            <a:r>
              <a:rPr lang="fr" sz="1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Verbatims</a:t>
            </a:r>
            <a:endParaRPr sz="15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 Medium"/>
              <a:buChar char="-"/>
            </a:pPr>
            <a:r>
              <a:rPr lang="fr" sz="1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Échanges en petits groupes</a:t>
            </a:r>
            <a:endParaRPr sz="15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 Medium"/>
              <a:buChar char="-"/>
            </a:pPr>
            <a:r>
              <a:rPr lang="fr" sz="1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Retour sur les échanges en petits groupe (20 minutes)</a:t>
            </a:r>
            <a:endParaRPr sz="15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 Medium"/>
              <a:buChar char="-"/>
            </a:pPr>
            <a:r>
              <a:rPr lang="fr" sz="1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Présentation des données des 5 entretiens</a:t>
            </a:r>
            <a:endParaRPr sz="15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fortaa Medium"/>
              <a:buChar char="-"/>
            </a:pPr>
            <a:r>
              <a:rPr lang="fr" sz="1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Intervention des chercheurs</a:t>
            </a:r>
            <a:endParaRPr sz="15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Parole commune des chercheurs</a:t>
            </a:r>
            <a:endParaRPr sz="1800" b="1">
              <a:solidFill>
                <a:srgbClr val="0000FF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1700" y="3527225"/>
            <a:ext cx="1421525" cy="15420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7972500" y="4896600"/>
            <a:ext cx="10191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latin typeface="Caveat"/>
                <a:ea typeface="Caveat"/>
                <a:cs typeface="Caveat"/>
                <a:sym typeface="Caveat"/>
              </a:rPr>
              <a:t>Table ronde FNAME+ 2023</a:t>
            </a:r>
            <a:endParaRPr sz="6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6125" y="3803225"/>
            <a:ext cx="1167100" cy="12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0" y="0"/>
            <a:ext cx="8325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1600"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7972500" y="4896600"/>
            <a:ext cx="10191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latin typeface="Caveat"/>
                <a:ea typeface="Caveat"/>
                <a:cs typeface="Caveat"/>
                <a:sym typeface="Caveat"/>
              </a:rPr>
              <a:t>Table ronde FNAME+ 2023</a:t>
            </a:r>
            <a:endParaRPr sz="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832500" y="451250"/>
            <a:ext cx="7032900" cy="3817800"/>
          </a:xfrm>
          <a:prstGeom prst="rect">
            <a:avLst/>
          </a:prstGeom>
          <a:effectLst>
            <a:outerShdw blurRad="57150" dist="161925" dir="2400000" algn="bl" rotWithShape="0">
              <a:srgbClr val="0000FF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Temps 1 - Verbatims 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-</a:t>
            </a:r>
            <a:r>
              <a:rPr lang="fr" sz="15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  “Un petit garçon qui refusait totalement l'aide de son AESH… et elle ne savait pas comment l'aider.”</a:t>
            </a:r>
            <a:endParaRPr sz="15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i="1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-  “Par rapport aux parents qui, au quotidien, vivent des choses qui peuvent être difficiles… on leur permettait d'avoir un regard à la fois scolaire, mais aussi en lien avec les autres partenaires et donner du sens à tout ça…”</a:t>
            </a:r>
            <a:endParaRPr sz="15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-  “Et je me rends compte que les enseignants manquent de ressources, de pistes, d’aides qu’ils n’ont pas le temps d’aller chercher eux-mêmes.”</a:t>
            </a:r>
            <a:endParaRPr sz="2600" i="1"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0425" y="4272925"/>
            <a:ext cx="836275" cy="9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311700" y="153800"/>
            <a:ext cx="8520600" cy="1013400"/>
          </a:xfrm>
          <a:prstGeom prst="rect">
            <a:avLst/>
          </a:prstGeom>
          <a:noFill/>
          <a:ln>
            <a:noFill/>
          </a:ln>
          <a:effectLst>
            <a:outerShdw blurRad="57150" dist="95250" dir="402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78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Des histoires de personnes-ressources </a:t>
            </a:r>
            <a:br>
              <a:rPr lang="fr" sz="278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</a:br>
            <a:r>
              <a:rPr lang="fr" sz="278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qui partent de situations</a:t>
            </a:r>
            <a:endParaRPr sz="2780"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0425" y="4272925"/>
            <a:ext cx="836275" cy="9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 rot="-1553228">
            <a:off x="124472" y="953890"/>
            <a:ext cx="2301880" cy="1648174"/>
          </a:xfrm>
          <a:prstGeom prst="wedgeEllipseCallout">
            <a:avLst>
              <a:gd name="adj1" fmla="val 21617"/>
              <a:gd name="adj2" fmla="val 61106"/>
            </a:avLst>
          </a:prstGeom>
          <a:solidFill>
            <a:srgbClr val="EAD1DC"/>
          </a:solidFill>
          <a:ln w="2857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23825" dir="5580000" algn="bl" rotWithShape="0">
              <a:srgbClr val="6FA8DC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i="1">
                <a:latin typeface="Comfortaa"/>
                <a:ea typeface="Comfortaa"/>
                <a:cs typeface="Comfortaa"/>
                <a:sym typeface="Comfortaa"/>
              </a:rPr>
              <a:t>L</a:t>
            </a:r>
            <a:r>
              <a:rPr lang="fr" i="1">
                <a:latin typeface="Comfortaa"/>
                <a:ea typeface="Comfortaa"/>
                <a:cs typeface="Comfortaa"/>
                <a:sym typeface="Comfortaa"/>
              </a:rPr>
              <a:t>’AESH se sentait démunie quant aux réactions que pouvait avoir l’élève.</a:t>
            </a:r>
            <a:endParaRPr i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7" name="Google Shape;87;p17"/>
          <p:cNvSpPr/>
          <p:nvPr/>
        </p:nvSpPr>
        <p:spPr>
          <a:xfrm rot="360234">
            <a:off x="2611163" y="1272228"/>
            <a:ext cx="2647321" cy="3262083"/>
          </a:xfrm>
          <a:prstGeom prst="wedgeEllipseCallout">
            <a:avLst>
              <a:gd name="adj1" fmla="val 15449"/>
              <a:gd name="adj2" fmla="val 64419"/>
            </a:avLst>
          </a:prstGeom>
          <a:solidFill>
            <a:srgbClr val="00FFFF"/>
          </a:solidFill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85725" dir="173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1260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omfortaa"/>
                <a:ea typeface="Comfortaa"/>
                <a:cs typeface="Comfortaa"/>
                <a:sym typeface="Comfortaa"/>
              </a:rPr>
              <a:t>C’était une année très particulière (…) Il devait y avoir une quinzaine d’élèves qui ne savaient pas lire (…) On est dans une pédagogie qu’il faut revoir, retravailler, j’ai mon rôle là-dedans, justement.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p17"/>
          <p:cNvSpPr/>
          <p:nvPr/>
        </p:nvSpPr>
        <p:spPr>
          <a:xfrm rot="-1559552">
            <a:off x="99993" y="2880188"/>
            <a:ext cx="2752513" cy="1941175"/>
          </a:xfrm>
          <a:prstGeom prst="wedgeEllipseCallout">
            <a:avLst>
              <a:gd name="adj1" fmla="val 40404"/>
              <a:gd name="adj2" fmla="val 86357"/>
            </a:avLst>
          </a:prstGeom>
          <a:solidFill>
            <a:srgbClr val="FFFF00"/>
          </a:solidFill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04775" dir="18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latin typeface="Comfortaa"/>
                <a:ea typeface="Comfortaa"/>
                <a:cs typeface="Comfortaa"/>
                <a:sym typeface="Comfortaa"/>
              </a:rPr>
              <a:t>Un collègue pour qui s’est compliqué (…) de s’ouvrir à autre chose. Parce que ce qui le sécurise à lui, c'est son format.</a:t>
            </a:r>
            <a:endParaRPr i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9" name="Google Shape;89;p17"/>
          <p:cNvSpPr/>
          <p:nvPr/>
        </p:nvSpPr>
        <p:spPr>
          <a:xfrm rot="420108">
            <a:off x="5372362" y="1131497"/>
            <a:ext cx="3322377" cy="1507956"/>
          </a:xfrm>
          <a:prstGeom prst="wedgeEllipseCallout">
            <a:avLst>
              <a:gd name="adj1" fmla="val -35325"/>
              <a:gd name="adj2" fmla="val 99670"/>
            </a:avLst>
          </a:prstGeom>
          <a:solidFill>
            <a:srgbClr val="B6D7A8"/>
          </a:solidFill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619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latin typeface="Comfortaa"/>
                <a:ea typeface="Comfortaa"/>
                <a:cs typeface="Comfortaa"/>
                <a:sym typeface="Comfortaa"/>
              </a:rPr>
              <a:t>Les enseignants manquent de ressources, de pistes, d’aides, qu’ils n’ont pas le temps d’aller chercher eux-mêmes…</a:t>
            </a:r>
            <a:endParaRPr i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0" name="Google Shape;90;p17"/>
          <p:cNvSpPr/>
          <p:nvPr/>
        </p:nvSpPr>
        <p:spPr>
          <a:xfrm rot="239700">
            <a:off x="6265519" y="2780108"/>
            <a:ext cx="2824764" cy="1641684"/>
          </a:xfrm>
          <a:prstGeom prst="wedgeEllipseCallout">
            <a:avLst>
              <a:gd name="adj1" fmla="val 34"/>
              <a:gd name="adj2" fmla="val 75286"/>
            </a:avLst>
          </a:prstGeom>
          <a:solidFill>
            <a:srgbClr val="E06666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333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>
                <a:latin typeface="Comfortaa"/>
                <a:ea typeface="Comfortaa"/>
                <a:cs typeface="Comfortaa"/>
                <a:sym typeface="Comfortaa"/>
              </a:rPr>
              <a:t>C’était sujet à des crises, systématiquement (…) une succession de remplaçants</a:t>
            </a:r>
            <a:endParaRPr i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7"/>
          <p:cNvSpPr/>
          <p:nvPr/>
        </p:nvSpPr>
        <p:spPr>
          <a:xfrm rot="-839783">
            <a:off x="4546503" y="3626740"/>
            <a:ext cx="1987095" cy="1379179"/>
          </a:xfrm>
          <a:prstGeom prst="wedgeEllipseCallout">
            <a:avLst>
              <a:gd name="adj1" fmla="val 68111"/>
              <a:gd name="adj2" fmla="val 34946"/>
            </a:avLst>
          </a:prstGeom>
          <a:solidFill>
            <a:srgbClr val="F6B26B"/>
          </a:solidFill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23825" dir="88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omfortaa"/>
                <a:ea typeface="Comfortaa"/>
                <a:cs typeface="Comfortaa"/>
                <a:sym typeface="Comfortaa"/>
              </a:rPr>
              <a:t>Une maman qui ne se saisit pas de l’aide qu’on lui propose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0" y="0"/>
            <a:ext cx="8325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1600"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-35925" y="0"/>
            <a:ext cx="8325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6</a:t>
            </a:r>
            <a:endParaRPr sz="1500"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8201100" y="4896600"/>
            <a:ext cx="10191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latin typeface="Caveat"/>
                <a:ea typeface="Caveat"/>
                <a:cs typeface="Caveat"/>
                <a:sym typeface="Caveat"/>
              </a:rPr>
              <a:t>Table ronde FNAME+ 2023</a:t>
            </a:r>
            <a:endParaRPr sz="6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50" y="557250"/>
            <a:ext cx="8139177" cy="4586250"/>
          </a:xfrm>
          <a:prstGeom prst="rect">
            <a:avLst/>
          </a:prstGeom>
          <a:noFill/>
          <a:ln>
            <a:noFill/>
          </a:ln>
          <a:effectLst>
            <a:outerShdw blurRad="57150" dist="114300" dir="2076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8900" y="4283550"/>
            <a:ext cx="724325" cy="7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42750" y="0"/>
            <a:ext cx="7897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L’adressage</a:t>
            </a:r>
            <a:endParaRPr sz="2500"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/>
        </p:nvSpPr>
        <p:spPr>
          <a:xfrm>
            <a:off x="0" y="0"/>
            <a:ext cx="8325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7</a:t>
            </a:r>
            <a:endParaRPr sz="1500"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7972500" y="4896600"/>
            <a:ext cx="10191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latin typeface="Caveat"/>
                <a:ea typeface="Caveat"/>
                <a:cs typeface="Caveat"/>
                <a:sym typeface="Caveat"/>
              </a:rPr>
              <a:t>Table ronde FNAME+ 2023</a:t>
            </a:r>
            <a:endParaRPr sz="6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6125" y="3803225"/>
            <a:ext cx="1167100" cy="12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752325" y="246900"/>
            <a:ext cx="6687300" cy="4096200"/>
          </a:xfrm>
          <a:prstGeom prst="rect">
            <a:avLst/>
          </a:prstGeom>
          <a:effectLst>
            <a:outerShdw blurRad="57150" dist="276225" dir="3840000" algn="bl" rotWithShape="0">
              <a:srgbClr val="0000FF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Situation de départ et Adressage</a:t>
            </a:r>
            <a:endParaRPr sz="2400" b="1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800"/>
              <a:t>La parole aux chercheurs</a:t>
            </a:r>
            <a:endParaRPr sz="3700"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 b="1">
                <a:latin typeface="Comfortaa"/>
                <a:ea typeface="Comfortaa"/>
                <a:cs typeface="Comfortaa"/>
                <a:sym typeface="Comfortaa"/>
              </a:rPr>
              <a:t>Corinne MÉRINI</a:t>
            </a:r>
            <a:endParaRPr sz="13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 b="1">
                <a:latin typeface="Comfortaa"/>
                <a:ea typeface="Comfortaa"/>
                <a:cs typeface="Comfortaa"/>
                <a:sym typeface="Comfortaa"/>
              </a:rPr>
              <a:t>Serge THOMAZET</a:t>
            </a:r>
            <a:endParaRPr sz="13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 b="1">
                <a:latin typeface="Comfortaa"/>
                <a:ea typeface="Comfortaa"/>
                <a:cs typeface="Comfortaa"/>
                <a:sym typeface="Comfortaa"/>
              </a:rPr>
              <a:t>Leslie AMIOT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6125" y="3803225"/>
            <a:ext cx="1167100" cy="12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0" y="0"/>
            <a:ext cx="8325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8</a:t>
            </a:r>
            <a:endParaRPr sz="1500"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7972500" y="4896600"/>
            <a:ext cx="10191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latin typeface="Caveat"/>
                <a:ea typeface="Caveat"/>
                <a:cs typeface="Caveat"/>
                <a:sym typeface="Caveat"/>
              </a:rPr>
              <a:t>Table ronde FNAME+ 2023</a:t>
            </a:r>
            <a:endParaRPr sz="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251575" y="451250"/>
            <a:ext cx="7549800" cy="4241100"/>
          </a:xfrm>
          <a:prstGeom prst="rect">
            <a:avLst/>
          </a:prstGeom>
          <a:effectLst>
            <a:outerShdw blurRad="57150" dist="161925" dir="2400000" algn="bl" rotWithShape="0">
              <a:srgbClr val="0000FF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Temps 2 - Verbatims :</a:t>
            </a:r>
            <a:endParaRPr sz="1500">
              <a:solidFill>
                <a:schemeClr val="dk1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-  “Je propose des outils, etc.”</a:t>
            </a:r>
            <a:endParaRPr sz="15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-  “C’est pas des outils, c’est des discussions qu’on a pu avoir, des échanges informels”</a:t>
            </a:r>
            <a:endParaRPr sz="15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-  “On s’appuie vraiment sur une connaissance de ces enfants-là et de leurs besoins, nourrie par nos formations.”</a:t>
            </a:r>
            <a:endParaRPr sz="15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i="1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-  “C’est quelque chose que tu peux proposer, qui est accepté ou non.”</a:t>
            </a:r>
            <a:endParaRPr sz="15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-  “Aller dans la classe, là, c'est plus difficile… Faire le caméléon, c'est essayer de rester quand même en lien, même si je vois qu’il y a plein de choses qui ne vont pas... Et du coup, lui aussi, peut-être qu'il fait un peu le caméléon…”</a:t>
            </a:r>
            <a:endParaRPr sz="1800">
              <a:solidFill>
                <a:schemeClr val="dk1"/>
              </a:solidFill>
              <a:latin typeface="Comfortaa SemiBold"/>
              <a:ea typeface="Comfortaa SemiBold"/>
              <a:cs typeface="Comfortaa SemiBold"/>
              <a:sym typeface="Comfortaa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6125" y="3803225"/>
            <a:ext cx="1167100" cy="12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0" y="0"/>
            <a:ext cx="8325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A64D79"/>
                </a:solidFill>
                <a:latin typeface="Pacifico"/>
                <a:ea typeface="Pacifico"/>
                <a:cs typeface="Pacifico"/>
                <a:sym typeface="Pacifico"/>
              </a:rPr>
              <a:t>9</a:t>
            </a:r>
            <a:endParaRPr sz="1500">
              <a:solidFill>
                <a:srgbClr val="A64D7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7972500" y="4896600"/>
            <a:ext cx="10191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latin typeface="Caveat"/>
                <a:ea typeface="Caveat"/>
                <a:cs typeface="Caveat"/>
                <a:sym typeface="Caveat"/>
              </a:rPr>
              <a:t>Table ronde FNAME+ 2023</a:t>
            </a:r>
            <a:endParaRPr sz="6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125" y="72550"/>
            <a:ext cx="7095776" cy="49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Office PowerPoint</Application>
  <PresentationFormat>Affichage à l'écran (16:9)</PresentationFormat>
  <Paragraphs>113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Comfortaa Medium</vt:lpstr>
      <vt:lpstr>Arial</vt:lpstr>
      <vt:lpstr>Comfortaa</vt:lpstr>
      <vt:lpstr>Pacifico</vt:lpstr>
      <vt:lpstr>Comfortaa SemiBold</vt:lpstr>
      <vt:lpstr>Lobster</vt:lpstr>
      <vt:lpstr>Merriweather</vt:lpstr>
      <vt:lpstr>Caveat</vt:lpstr>
      <vt:lpstr>Simple Light</vt:lpstr>
      <vt:lpstr>Table ronde Fname+  Dole 2023</vt:lpstr>
      <vt:lpstr> Les membres du comité scientifique actifs sur cette étude :    Corinne MÉRINI, laboratoire ACTé de l’Université Clermont-Auvergne Serge THOMAZET, Laboratoire ACTé de l’Université Clermont-Auvergne  et Association Scientifique Technique Environnements Inclusifs Leslie AMIOT, INSPE de l'Académie de Limoges enseignant-chercheur Laboratoire FrED Université de Limoges Chercheuse associée CRFDP, Univ. Rouen-Normandie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ronde Fname+  Dole 2023</dc:title>
  <dc:creator>ALAIN THOMAZEAU</dc:creator>
  <cp:lastModifiedBy>ALAIN THOMAZEAU</cp:lastModifiedBy>
  <cp:revision>1</cp:revision>
  <dcterms:modified xsi:type="dcterms:W3CDTF">2023-10-19T14:29:31Z</dcterms:modified>
</cp:coreProperties>
</file>